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548" r:id="rId6"/>
    <p:sldId id="549" r:id="rId7"/>
    <p:sldId id="556" r:id="rId8"/>
    <p:sldId id="555" r:id="rId9"/>
    <p:sldId id="557" r:id="rId10"/>
    <p:sldId id="558" r:id="rId11"/>
    <p:sldId id="560" r:id="rId12"/>
    <p:sldId id="559" r:id="rId13"/>
    <p:sldId id="551" r:id="rId14"/>
    <p:sldId id="554" r:id="rId15"/>
  </p:sldIdLst>
  <p:sldSz cx="17556163" cy="9875838"/>
  <p:notesSz cx="9872663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11">
          <p15:clr>
            <a:srgbClr val="A4A3A4"/>
          </p15:clr>
        </p15:guide>
        <p15:guide id="2" pos="55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2" roundtripDataSignature="AMtx7mhwh4zN4jBWJ4GAAVOm7mjFBaAC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439"/>
    <a:srgbClr val="CC0033"/>
    <a:srgbClr val="00006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Stijl, thema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Stijl, thema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AF606853-7671-496A-8E4F-DF71F8EC918B}" styleName="Stijl, donker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12" y="-12"/>
      </p:cViewPr>
      <p:guideLst>
        <p:guide orient="horz" pos="3111"/>
        <p:guide pos="55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0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52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Burndown Chart Sprint 3</a:t>
            </a:r>
          </a:p>
        </c:rich>
      </c:tx>
      <c:layout>
        <c:manualLayout>
          <c:xMode val="edge"/>
          <c:yMode val="edge"/>
          <c:x val="0.23264471961229907"/>
          <c:y val="3.91311524714206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900925358404458E-2"/>
          <c:y val="0.17451076421589692"/>
          <c:w val="0.92057073575284476"/>
          <c:h val="0.69821364076915338"/>
        </c:manualLayout>
      </c:layout>
      <c:lineChart>
        <c:grouping val="standard"/>
        <c:varyColors val="0"/>
        <c:ser>
          <c:idx val="0"/>
          <c:order val="0"/>
          <c:tx>
            <c:strRef>
              <c:f>'Sprint 5'!$G$2</c:f>
              <c:strCache>
                <c:ptCount val="1"/>
                <c:pt idx="0">
                  <c:v>Actual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'Sprint 5'!$F$3:$F$17</c:f>
              <c:strCache>
                <c:ptCount val="14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 </c:v>
                </c:pt>
                <c:pt idx="9">
                  <c:v>Day 10</c:v>
                </c:pt>
                <c:pt idx="10">
                  <c:v>Day 11</c:v>
                </c:pt>
                <c:pt idx="11">
                  <c:v>Day 12</c:v>
                </c:pt>
                <c:pt idx="12">
                  <c:v>Day 13</c:v>
                </c:pt>
                <c:pt idx="13">
                  <c:v>Day 14</c:v>
                </c:pt>
              </c:strCache>
            </c:strRef>
          </c:cat>
          <c:val>
            <c:numRef>
              <c:f>'Sprint 5'!$G$3:$G$17</c:f>
              <c:numCache>
                <c:formatCode>General</c:formatCode>
                <c:ptCount val="15"/>
                <c:pt idx="0">
                  <c:v>36</c:v>
                </c:pt>
                <c:pt idx="1">
                  <c:v>34</c:v>
                </c:pt>
                <c:pt idx="2">
                  <c:v>34</c:v>
                </c:pt>
                <c:pt idx="3">
                  <c:v>34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18</c:v>
                </c:pt>
                <c:pt idx="1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E5-447C-BF9F-9730F9AED94F}"/>
            </c:ext>
          </c:extLst>
        </c:ser>
        <c:ser>
          <c:idx val="1"/>
          <c:order val="1"/>
          <c:tx>
            <c:strRef>
              <c:f>'Sprint 5'!$H$2</c:f>
              <c:strCache>
                <c:ptCount val="1"/>
                <c:pt idx="0">
                  <c:v>Ideal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'Sprint 5'!$F$3:$F$17</c:f>
              <c:strCache>
                <c:ptCount val="14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 </c:v>
                </c:pt>
                <c:pt idx="9">
                  <c:v>Day 10</c:v>
                </c:pt>
                <c:pt idx="10">
                  <c:v>Day 11</c:v>
                </c:pt>
                <c:pt idx="11">
                  <c:v>Day 12</c:v>
                </c:pt>
                <c:pt idx="12">
                  <c:v>Day 13</c:v>
                </c:pt>
                <c:pt idx="13">
                  <c:v>Day 14</c:v>
                </c:pt>
              </c:strCache>
            </c:strRef>
          </c:cat>
          <c:val>
            <c:numRef>
              <c:f>'Sprint 5'!$H$3:$H$17</c:f>
              <c:numCache>
                <c:formatCode>General</c:formatCode>
                <c:ptCount val="15"/>
                <c:pt idx="0">
                  <c:v>38</c:v>
                </c:pt>
                <c:pt idx="1">
                  <c:v>35</c:v>
                </c:pt>
                <c:pt idx="2">
                  <c:v>32</c:v>
                </c:pt>
                <c:pt idx="3">
                  <c:v>29</c:v>
                </c:pt>
                <c:pt idx="4">
                  <c:v>26</c:v>
                </c:pt>
                <c:pt idx="5">
                  <c:v>23</c:v>
                </c:pt>
                <c:pt idx="6">
                  <c:v>20</c:v>
                </c:pt>
                <c:pt idx="7">
                  <c:v>17</c:v>
                </c:pt>
                <c:pt idx="8">
                  <c:v>14</c:v>
                </c:pt>
                <c:pt idx="9">
                  <c:v>11</c:v>
                </c:pt>
                <c:pt idx="10">
                  <c:v>8</c:v>
                </c:pt>
                <c:pt idx="11">
                  <c:v>5</c:v>
                </c:pt>
                <c:pt idx="12">
                  <c:v>2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E5-447C-BF9F-9730F9AED9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3223688"/>
        <c:axId val="753225736"/>
      </c:lineChart>
      <c:catAx>
        <c:axId val="753223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225736"/>
        <c:crosses val="autoZero"/>
        <c:auto val="1"/>
        <c:lblAlgn val="ctr"/>
        <c:lblOffset val="100"/>
        <c:noMultiLvlLbl val="0"/>
      </c:catAx>
      <c:valAx>
        <c:axId val="7532257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3223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77" y="1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71763" y="509588"/>
            <a:ext cx="45291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25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 txBox="1">
            <a:spLocks noGrp="1"/>
          </p:cNvSpPr>
          <p:nvPr>
            <p:ph type="body" idx="1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291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184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">
  <p:cSld name="Tite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8"/>
            <a:ext cx="17556164" cy="987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82063"/>
            <a:ext cx="17556163" cy="359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8355"/>
            <a:ext cx="17556163" cy="2357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subTitle" idx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2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sopgave">
  <p:cSld name="Inhoudsopgav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6043484" cy="633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14682738" y="9258399"/>
            <a:ext cx="1656184" cy="3600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ekst">
  <p:cSld name="8_Tekst">
    <p:bg>
      <p:bgPr>
        <a:solidFill>
          <a:schemeClr val="accent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sopgave">
  <p:cSld name="1_Inhoudsopgav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5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  <a:defRPr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5"/>
          <p:cNvSpPr/>
          <p:nvPr/>
        </p:nvSpPr>
        <p:spPr>
          <a:xfrm>
            <a:off x="14682738" y="9258399"/>
            <a:ext cx="1656184" cy="3600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">
  <p:cSld name="2_Tekst">
    <p:bg>
      <p:bgPr>
        <a:solidFill>
          <a:srgbClr val="CC003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8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41148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C00000"/>
              </a:buClr>
              <a:buSzPts val="288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" name="Google Shape;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82063"/>
            <a:ext cx="17556163" cy="359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kst">
  <p:cSld name="4_Tekst">
    <p:bg>
      <p:bgPr>
        <a:solidFill>
          <a:srgbClr val="CC003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355"/>
            <a:ext cx="17556163" cy="1683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727485" y="2562439"/>
            <a:ext cx="14924087" cy="5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6725" tIns="78350" rIns="156725" bIns="78350" anchor="t" anchorCtr="0">
            <a:noAutofit/>
          </a:bodyPr>
          <a:lstStyle>
            <a:lvl1pPr marL="457200" marR="0" lvl="0" indent="-411480" algn="l" rtl="0">
              <a:lnSpc>
                <a:spcPct val="150000"/>
              </a:lnSpc>
              <a:spcBef>
                <a:spcPts val="1260"/>
              </a:spcBef>
              <a:spcAft>
                <a:spcPts val="0"/>
              </a:spcAft>
              <a:buClr>
                <a:srgbClr val="C00000"/>
              </a:buClr>
              <a:buSzPts val="288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4709" y="8899330"/>
            <a:ext cx="716533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ekst">
  <p:cSld name="10_Tekst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84709" y="8899330"/>
            <a:ext cx="716533" cy="7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82936" y="8899330"/>
            <a:ext cx="720081" cy="7200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"/>
          <p:cNvSpPr txBox="1">
            <a:spLocks noGrp="1"/>
          </p:cNvSpPr>
          <p:nvPr>
            <p:ph type="subTitle" idx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60"/>
              <a:buFont typeface="Noto Sans Symbols"/>
              <a:buNone/>
            </a:pPr>
            <a:r>
              <a:rPr lang="nl-NL" dirty="0"/>
              <a:t>Scrummaster: Mark</a:t>
            </a:r>
            <a:endParaRPr dirty="0"/>
          </a:p>
        </p:txBody>
      </p:sp>
      <p:sp>
        <p:nvSpPr>
          <p:cNvPr id="283" name="Google Shape;283;p1"/>
          <p:cNvSpPr txBox="1">
            <a:spLocks noGrp="1"/>
          </p:cNvSpPr>
          <p:nvPr>
            <p:ph type="ctrTitle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dirty="0"/>
              <a:t>Sprint review | sprint 5</a:t>
            </a:r>
            <a:endParaRPr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A731C97-04B8-A552-92DC-912485BE1E2C}"/>
              </a:ext>
            </a:extLst>
          </p:cNvPr>
          <p:cNvSpPr txBox="1"/>
          <p:nvPr/>
        </p:nvSpPr>
        <p:spPr>
          <a:xfrm>
            <a:off x="585216" y="9070848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/>
              <a:t>[29-04-2024]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6FCB2-5DB5-E526-0340-EAEDE5F9F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Vragen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53A5EE-C66E-612F-837B-9C93E2E8B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72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520FD-D8C4-EF3E-EEBE-09B077F1F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Afsluiting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F758A1-39DD-9E80-BC78-9B3855179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061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tekst, persoon, computer&#10;&#10;Automatisch gegenereerde beschrijving">
            <a:extLst>
              <a:ext uri="{FF2B5EF4-FFF2-40B4-BE49-F238E27FC236}">
                <a16:creationId xmlns:a16="http://schemas.microsoft.com/office/drawing/2014/main" id="{97F3FA79-53B5-4048-BA48-9EE3D6642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6037"/>
          <a:stretch/>
        </p:blipFill>
        <p:spPr>
          <a:xfrm>
            <a:off x="0" y="2092872"/>
            <a:ext cx="17556163" cy="8711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0CCD2-5976-4EC9-A101-C6557F5A0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17" name="Rechthoek: afgeronde hoeken 16">
            <a:hlinkClick r:id="" action="ppaction://noaction"/>
            <a:extLst>
              <a:ext uri="{FF2B5EF4-FFF2-40B4-BE49-F238E27FC236}">
                <a16:creationId xmlns:a16="http://schemas.microsoft.com/office/drawing/2014/main" id="{51ABDE48-8A90-4077-B0CC-E5771F0890BA}"/>
              </a:ext>
            </a:extLst>
          </p:cNvPr>
          <p:cNvSpPr/>
          <p:nvPr/>
        </p:nvSpPr>
        <p:spPr>
          <a:xfrm>
            <a:off x="3055017" y="7408841"/>
            <a:ext cx="1781175" cy="1638300"/>
          </a:xfrm>
          <a:prstGeom prst="roundRect">
            <a:avLst/>
          </a:prstGeom>
          <a:solidFill>
            <a:srgbClr val="00006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C5D432-ACAC-2557-140D-EEC8EF34F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485" y="2162908"/>
            <a:ext cx="8050596" cy="710140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nl-NL" sz="3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Burndown</a:t>
            </a:r>
            <a:r>
              <a:rPr lang="nl-NL" sz="3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nl-NL" sz="3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chart</a:t>
            </a:r>
            <a:endParaRPr lang="nl-NL" sz="3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212121"/>
                </a:solidFill>
                <a:latin typeface="Calibri" panose="020F0502020204030204" pitchFamily="34" charset="0"/>
              </a:rPr>
              <a:t>Proces</a:t>
            </a:r>
            <a:endParaRPr lang="nl-NL" sz="3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212121"/>
                </a:solidFill>
                <a:latin typeface="Calibri" panose="020F0502020204030204" pitchFamily="34" charset="0"/>
              </a:rPr>
              <a:t>De werking van het programma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nl-NL" sz="3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Vragen</a:t>
            </a:r>
          </a:p>
        </p:txBody>
      </p:sp>
    </p:spTree>
    <p:extLst>
      <p:ext uri="{BB962C8B-B14F-4D97-AF65-F5344CB8AC3E}">
        <p14:creationId xmlns:p14="http://schemas.microsoft.com/office/powerpoint/2010/main" val="52713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71919-B2AC-19A4-AC6B-382B3055E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Burndown</a:t>
            </a:r>
            <a:r>
              <a:rPr lang="nl-NL"/>
              <a:t> </a:t>
            </a:r>
            <a:r>
              <a:rPr lang="nl-NL" err="1"/>
              <a:t>chart</a:t>
            </a:r>
            <a:endParaRPr lang="nl-NL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F89370-DE15-4B9F-B8CB-EB0CDE101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488790"/>
              </p:ext>
            </p:extLst>
          </p:nvPr>
        </p:nvGraphicFramePr>
        <p:xfrm>
          <a:off x="1470579" y="2370460"/>
          <a:ext cx="12742606" cy="704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803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6055E-2229-3196-A05F-5E738BF9E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75C05-C725-06E2-E7A7-EFD5D7730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GB" dirty="0"/>
              <a:t>sprint planning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GB" dirty="0"/>
              <a:t>User story’s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83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7CB7-23F0-7043-CF69-E37A13BE5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Werking</a:t>
            </a:r>
            <a:r>
              <a:rPr lang="en-GB" dirty="0"/>
              <a:t> van het </a:t>
            </a:r>
            <a:r>
              <a:rPr lang="en-GB" dirty="0" err="1"/>
              <a:t>programma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B7F97-A3F9-683B-D209-52C23024F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GB" dirty="0" err="1"/>
              <a:t>Wachtwoord</a:t>
            </a:r>
            <a:r>
              <a:rPr lang="en-GB" dirty="0"/>
              <a:t> in </a:t>
            </a:r>
            <a:r>
              <a:rPr lang="en-GB" dirty="0" err="1"/>
              <a:t>sterretjes</a:t>
            </a:r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08AE103-7D8B-0D44-8475-37A5BF68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141" y="2709706"/>
            <a:ext cx="9462017" cy="56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CE2F-2348-65C7-4865-1962F94A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DFDEA-920E-3388-D4BC-69BA6D173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GB" dirty="0"/>
              <a:t>Account </a:t>
            </a:r>
            <a:r>
              <a:rPr lang="en-GB" dirty="0" err="1"/>
              <a:t>bekijken</a:t>
            </a:r>
            <a:r>
              <a:rPr lang="en-GB" dirty="0"/>
              <a:t> &gt; </a:t>
            </a:r>
            <a:r>
              <a:rPr lang="en-GB" dirty="0" err="1"/>
              <a:t>Reservaties</a:t>
            </a:r>
            <a:r>
              <a:rPr lang="en-GB" dirty="0"/>
              <a:t> </a:t>
            </a:r>
            <a:r>
              <a:rPr lang="en-GB" dirty="0" err="1"/>
              <a:t>bekijken</a:t>
            </a:r>
            <a:endParaRPr lang="en-GB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EC7D93-95FF-7529-766F-66B6B840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" y="5515897"/>
            <a:ext cx="16747679" cy="31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6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A4EC-22A0-A638-6002-F2B1D46C0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3D06A-0C6F-BDB1-D376-DC09D4DE1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GB" dirty="0" err="1"/>
              <a:t>Wachtwoord</a:t>
            </a:r>
            <a:r>
              <a:rPr lang="en-GB" dirty="0"/>
              <a:t> </a:t>
            </a:r>
            <a:r>
              <a:rPr lang="en-GB" dirty="0" err="1"/>
              <a:t>vergeten</a:t>
            </a:r>
            <a:r>
              <a:rPr lang="en-GB" dirty="0"/>
              <a:t>?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9F80AC-D12A-A16A-07A2-796ECAF1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" y="3765506"/>
            <a:ext cx="16202136" cy="29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CF519E-527B-6431-B3DB-5CD08714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" y="6732105"/>
            <a:ext cx="16202137" cy="28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0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8509-7734-4298-97AE-7C1A77BAE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C830F-A467-7E16-FCAE-7A517E885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485" y="2223772"/>
            <a:ext cx="17806481" cy="14236267"/>
          </a:xfrm>
        </p:spPr>
        <p:txBody>
          <a:bodyPr/>
          <a:lstStyle/>
          <a:p>
            <a:r>
              <a:rPr lang="en-GB" dirty="0"/>
              <a:t>Email </a:t>
            </a:r>
            <a:r>
              <a:rPr lang="en-GB" dirty="0" err="1"/>
              <a:t>wijzigen</a:t>
            </a:r>
            <a:r>
              <a:rPr lang="en-GB" dirty="0"/>
              <a:t>?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517E0D-28FC-51FC-9259-585D0E5E9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59"/>
          <a:stretch/>
        </p:blipFill>
        <p:spPr bwMode="auto">
          <a:xfrm>
            <a:off x="-79160" y="4300965"/>
            <a:ext cx="17635324" cy="39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C6AA-8DA4-908A-D7C5-F1D6E4D41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210C3-4FD4-3684-F013-C9BDB8DE4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61" y="2355961"/>
            <a:ext cx="16090080" cy="7610113"/>
          </a:xfrm>
        </p:spPr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GB" dirty="0"/>
              <a:t>Email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goede</a:t>
            </a:r>
            <a:r>
              <a:rPr lang="en-GB" dirty="0"/>
              <a:t> format </a:t>
            </a:r>
            <a:r>
              <a:rPr lang="en-GB" dirty="0" err="1"/>
              <a:t>hebben</a:t>
            </a:r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508B5DF-2BF6-7835-13C6-0E45262B1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9" b="4034"/>
          <a:stretch/>
        </p:blipFill>
        <p:spPr bwMode="auto">
          <a:xfrm>
            <a:off x="-68380" y="4317370"/>
            <a:ext cx="17624544" cy="29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79326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emplates voor Hogeschool Rotterdam / HRDM">
  <a:themeElements>
    <a:clrScheme name="HRDM">
      <a:dk1>
        <a:srgbClr val="FFFFFF"/>
      </a:dk1>
      <a:lt1>
        <a:srgbClr val="FFFFFF"/>
      </a:lt1>
      <a:dk2>
        <a:srgbClr val="CC0033"/>
      </a:dk2>
      <a:lt2>
        <a:srgbClr val="0099FF"/>
      </a:lt2>
      <a:accent1>
        <a:srgbClr val="000068"/>
      </a:accent1>
      <a:accent2>
        <a:srgbClr val="FFCC00"/>
      </a:accent2>
      <a:accent3>
        <a:srgbClr val="CC0033"/>
      </a:accent3>
      <a:accent4>
        <a:srgbClr val="B2B2B2"/>
      </a:accent4>
      <a:accent5>
        <a:srgbClr val="E5E5E5"/>
      </a:accent5>
      <a:accent6>
        <a:srgbClr val="E8E8F0"/>
      </a:accent6>
      <a:hlink>
        <a:srgbClr val="0099FF"/>
      </a:hlink>
      <a:folHlink>
        <a:srgbClr val="0000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ed25ed-e63f-4987-b21c-b720c092b29e">
      <Terms xmlns="http://schemas.microsoft.com/office/infopath/2007/PartnerControls"/>
    </lcf76f155ced4ddcb4097134ff3c332f>
    <TaxCatchAll xmlns="78fc2d42-6be0-4fb2-810f-bcc9a18d2a6a" xsi:nil="true"/>
    <SharedWithUsers xmlns="78fc2d42-6be0-4fb2-810f-bcc9a18d2a6a">
      <UserInfo>
        <DisplayName>mark Salloum (1080225)</DisplayName>
        <AccountId>34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7C944FC9B32B49B7C50F87E158C655" ma:contentTypeVersion="12" ma:contentTypeDescription="Create a new document." ma:contentTypeScope="" ma:versionID="03d2b0f50a6355556e09a19d0a7a274d">
  <xsd:schema xmlns:xsd="http://www.w3.org/2001/XMLSchema" xmlns:xs="http://www.w3.org/2001/XMLSchema" xmlns:p="http://schemas.microsoft.com/office/2006/metadata/properties" xmlns:ns2="73ed25ed-e63f-4987-b21c-b720c092b29e" xmlns:ns3="78fc2d42-6be0-4fb2-810f-bcc9a18d2a6a" targetNamespace="http://schemas.microsoft.com/office/2006/metadata/properties" ma:root="true" ma:fieldsID="1f9c814e3506ff2b0cbf512165553ec0" ns2:_="" ns3:_="">
    <xsd:import namespace="73ed25ed-e63f-4987-b21c-b720c092b29e"/>
    <xsd:import namespace="78fc2d42-6be0-4fb2-810f-bcc9a18d2a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ed25ed-e63f-4987-b21c-b720c092b2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c2d42-6be0-4fb2-810f-bcc9a18d2a6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9e20be6-6a80-49e1-ad08-9f35a61862df}" ma:internalName="TaxCatchAll" ma:showField="CatchAllData" ma:web="78fc2d42-6be0-4fb2-810f-bcc9a18d2a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E06000-1ADF-4CDC-8E47-4E6F8CE8A3A7}">
  <ds:schemaRefs>
    <ds:schemaRef ds:uri="78fc2d42-6be0-4fb2-810f-bcc9a18d2a6a"/>
    <ds:schemaRef ds:uri="http://www.w3.org/XML/1998/namespace"/>
    <ds:schemaRef ds:uri="http://purl.org/dc/dcmitype/"/>
    <ds:schemaRef ds:uri="http://purl.org/dc/terms/"/>
    <ds:schemaRef ds:uri="http://purl.org/dc/elements/1.1/"/>
    <ds:schemaRef ds:uri="73ed25ed-e63f-4987-b21c-b720c092b29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099B36-295C-4D4F-A32A-13C843004C54}">
  <ds:schemaRefs>
    <ds:schemaRef ds:uri="73ed25ed-e63f-4987-b21c-b720c092b29e"/>
    <ds:schemaRef ds:uri="78fc2d42-6be0-4fb2-810f-bcc9a18d2a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4E8CA4-CC76-4819-A1E6-851EB95FF3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59</Words>
  <Application>Microsoft Office PowerPoint</Application>
  <PresentationFormat>Custom</PresentationFormat>
  <Paragraphs>24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Noto Sans Symbols</vt:lpstr>
      <vt:lpstr>Times</vt:lpstr>
      <vt:lpstr>Powerpoint Templates voor Hogeschool Rotterdam / HRDM</vt:lpstr>
      <vt:lpstr>Sprint review | sprint 5</vt:lpstr>
      <vt:lpstr>Inhoud</vt:lpstr>
      <vt:lpstr>Burndown chart</vt:lpstr>
      <vt:lpstr>Proces</vt:lpstr>
      <vt:lpstr>Werking van het programma</vt:lpstr>
      <vt:lpstr>PowerPoint Presentation</vt:lpstr>
      <vt:lpstr>PowerPoint Presentation</vt:lpstr>
      <vt:lpstr>PowerPoint Presentation</vt:lpstr>
      <vt:lpstr>PowerPoint Presentation</vt:lpstr>
      <vt:lpstr>Vragen</vt:lpstr>
      <vt:lpstr>Afsluiting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Hogeschool Rotterdam</dc:title>
  <dc:creator>Gebruiker</dc:creator>
  <cp:lastModifiedBy>mark Salloum (1080225)</cp:lastModifiedBy>
  <cp:revision>28</cp:revision>
  <dcterms:modified xsi:type="dcterms:W3CDTF">2024-05-29T12:10:26Z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0x010100127C944FC9B32B49B7C50F87E158C655</vt:lpwstr>
  </property>
  <property fmtid="{D5CDD505-2E9C-101B-9397-08002B2CF9AE}" pid="3" name="MediaServiceImageTags">
    <vt:lpwstr/>
  </property>
</Properties>
</file>